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ubik One" charset="1" panose="02000604000000020004"/>
      <p:regular r:id="rId10"/>
    </p:embeddedFont>
    <p:embeddedFont>
      <p:font typeface="Anca Coder" charset="1" panose="020B0509020502020204"/>
      <p:regular r:id="rId11"/>
    </p:embeddedFont>
    <p:embeddedFont>
      <p:font typeface="Anca Coder Bold" charset="1" panose="020B0809020502020204"/>
      <p:regular r:id="rId12"/>
    </p:embeddedFont>
    <p:embeddedFont>
      <p:font typeface="Anca Coder Italics" charset="1" panose="020B0509020502020204"/>
      <p:regular r:id="rId13"/>
    </p:embeddedFont>
    <p:embeddedFont>
      <p:font typeface="Anca Coder Bold Italics" charset="1" panose="020B0809020502020204"/>
      <p:regular r:id="rId14"/>
    </p:embeddedFont>
    <p:embeddedFont>
      <p:font typeface="Arcade Gamer" charset="1" panose="00000000000000000000"/>
      <p:regular r:id="rId15"/>
    </p:embeddedFont>
    <p:embeddedFont>
      <p:font typeface="Raleway" charset="1" panose="020B0503030101060003"/>
      <p:regular r:id="rId16"/>
    </p:embeddedFont>
    <p:embeddedFont>
      <p:font typeface="Raleway Bold" charset="1" panose="020B0803030101060003"/>
      <p:regular r:id="rId17"/>
    </p:embeddedFont>
    <p:embeddedFont>
      <p:font typeface="Raleway Thin" charset="1" panose="020B0203030101060003"/>
      <p:regular r:id="rId18"/>
    </p:embeddedFont>
    <p:embeddedFont>
      <p:font typeface="Raleway Heavy" charset="1" panose="020B0003030101060003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https://institutoayrtonsenna.org.br/qual-o-papel-do-curriculo-escolar-no-ambiente-educacional/" TargetMode="External" Type="http://schemas.openxmlformats.org/officeDocument/2006/relationships/hyperlink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gif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BA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25678" y="1139190"/>
            <a:ext cx="838454" cy="0"/>
          </a:xfrm>
          <a:prstGeom prst="line">
            <a:avLst/>
          </a:prstGeom>
          <a:ln cap="flat" w="47625">
            <a:solidFill>
              <a:srgbClr val="179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723868" y="1139190"/>
            <a:ext cx="838454" cy="0"/>
          </a:xfrm>
          <a:prstGeom prst="line">
            <a:avLst/>
          </a:prstGeom>
          <a:ln cap="flat" w="47625">
            <a:solidFill>
              <a:srgbClr val="179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455718" y="9009088"/>
            <a:ext cx="223469" cy="223469"/>
          </a:xfrm>
          <a:custGeom>
            <a:avLst/>
            <a:gdLst/>
            <a:ahLst/>
            <a:cxnLst/>
            <a:rect r="r" b="b" t="t" l="l"/>
            <a:pathLst>
              <a:path h="223469" w="223469">
                <a:moveTo>
                  <a:pt x="0" y="0"/>
                </a:moveTo>
                <a:lnTo>
                  <a:pt x="223469" y="0"/>
                </a:lnTo>
                <a:lnTo>
                  <a:pt x="223469" y="223469"/>
                </a:lnTo>
                <a:lnTo>
                  <a:pt x="0" y="22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41465" y="9009088"/>
            <a:ext cx="223469" cy="223469"/>
          </a:xfrm>
          <a:custGeom>
            <a:avLst/>
            <a:gdLst/>
            <a:ahLst/>
            <a:cxnLst/>
            <a:rect r="r" b="b" t="t" l="l"/>
            <a:pathLst>
              <a:path h="223469" w="223469">
                <a:moveTo>
                  <a:pt x="0" y="0"/>
                </a:moveTo>
                <a:lnTo>
                  <a:pt x="223469" y="0"/>
                </a:lnTo>
                <a:lnTo>
                  <a:pt x="223469" y="223469"/>
                </a:lnTo>
                <a:lnTo>
                  <a:pt x="0" y="22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08813" y="9009088"/>
            <a:ext cx="223469" cy="223469"/>
          </a:xfrm>
          <a:custGeom>
            <a:avLst/>
            <a:gdLst/>
            <a:ahLst/>
            <a:cxnLst/>
            <a:rect r="r" b="b" t="t" l="l"/>
            <a:pathLst>
              <a:path h="223469" w="223469">
                <a:moveTo>
                  <a:pt x="0" y="0"/>
                </a:moveTo>
                <a:lnTo>
                  <a:pt x="223469" y="0"/>
                </a:lnTo>
                <a:lnTo>
                  <a:pt x="223469" y="223469"/>
                </a:lnTo>
                <a:lnTo>
                  <a:pt x="0" y="22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8159" y="6023394"/>
            <a:ext cx="3058825" cy="2557942"/>
          </a:xfrm>
          <a:custGeom>
            <a:avLst/>
            <a:gdLst/>
            <a:ahLst/>
            <a:cxnLst/>
            <a:rect r="r" b="b" t="t" l="l"/>
            <a:pathLst>
              <a:path h="2557942" w="3058825">
                <a:moveTo>
                  <a:pt x="0" y="0"/>
                </a:moveTo>
                <a:lnTo>
                  <a:pt x="3058825" y="0"/>
                </a:lnTo>
                <a:lnTo>
                  <a:pt x="3058825" y="2557943"/>
                </a:lnTo>
                <a:lnTo>
                  <a:pt x="0" y="2557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44132" y="6467327"/>
            <a:ext cx="2594666" cy="830293"/>
          </a:xfrm>
          <a:custGeom>
            <a:avLst/>
            <a:gdLst/>
            <a:ahLst/>
            <a:cxnLst/>
            <a:rect r="r" b="b" t="t" l="l"/>
            <a:pathLst>
              <a:path h="830293" w="2594666">
                <a:moveTo>
                  <a:pt x="0" y="0"/>
                </a:moveTo>
                <a:lnTo>
                  <a:pt x="2594666" y="0"/>
                </a:lnTo>
                <a:lnTo>
                  <a:pt x="2594666" y="830293"/>
                </a:lnTo>
                <a:lnTo>
                  <a:pt x="0" y="830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43087" y="1201763"/>
            <a:ext cx="3373454" cy="558153"/>
          </a:xfrm>
          <a:custGeom>
            <a:avLst/>
            <a:gdLst/>
            <a:ahLst/>
            <a:cxnLst/>
            <a:rect r="r" b="b" t="t" l="l"/>
            <a:pathLst>
              <a:path h="558153" w="3373454">
                <a:moveTo>
                  <a:pt x="0" y="0"/>
                </a:moveTo>
                <a:lnTo>
                  <a:pt x="3373453" y="0"/>
                </a:lnTo>
                <a:lnTo>
                  <a:pt x="3373453" y="558154"/>
                </a:lnTo>
                <a:lnTo>
                  <a:pt x="0" y="5581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365316"/>
            <a:ext cx="21664688" cy="1103930"/>
            <a:chOff x="0" y="0"/>
            <a:chExt cx="28886250" cy="14719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13145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13265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1379941" y="747398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9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67459" y="2805576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6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18635" y="1759917"/>
            <a:ext cx="1045659" cy="1045659"/>
          </a:xfrm>
          <a:custGeom>
            <a:avLst/>
            <a:gdLst/>
            <a:ahLst/>
            <a:cxnLst/>
            <a:rect r="r" b="b" t="t" l="l"/>
            <a:pathLst>
              <a:path h="1045659" w="1045659">
                <a:moveTo>
                  <a:pt x="0" y="0"/>
                </a:moveTo>
                <a:lnTo>
                  <a:pt x="1045659" y="0"/>
                </a:lnTo>
                <a:lnTo>
                  <a:pt x="1045659" y="1045659"/>
                </a:lnTo>
                <a:lnTo>
                  <a:pt x="0" y="104565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364661" y="4439977"/>
            <a:ext cx="9577077" cy="124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99"/>
              </a:lnSpc>
            </a:pPr>
            <a:r>
              <a:rPr lang="en-US" sz="9999" spc="99">
                <a:solidFill>
                  <a:srgbClr val="5271FF"/>
                </a:solidFill>
                <a:latin typeface="Rubik One"/>
              </a:rPr>
              <a:t>MATEMÁTICO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15471" y="3048661"/>
            <a:ext cx="5051986" cy="124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99"/>
              </a:lnSpc>
            </a:pPr>
            <a:r>
              <a:rPr lang="en-US" sz="9999" spc="99">
                <a:solidFill>
                  <a:srgbClr val="FFFFFF"/>
                </a:solidFill>
                <a:latin typeface="Rubik One"/>
              </a:rPr>
              <a:t>MUNDO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3832" y="8377274"/>
            <a:ext cx="10960337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72">
                <a:solidFill>
                  <a:srgbClr val="FFFFFF"/>
                </a:solidFill>
                <a:latin typeface="Raleway Bold"/>
              </a:rPr>
              <a:t>DESENVOLVEDORES: ÉRICK SANTOS, MATEUS ARAÚJO, SOPHIA MENEZES E WILQUE MURIEL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4132" y="981075"/>
            <a:ext cx="5159736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72">
                <a:solidFill>
                  <a:srgbClr val="FFFFFF"/>
                </a:solidFill>
                <a:latin typeface="Raleway Bold"/>
              </a:rPr>
              <a:t>PROJETO DE SISTEMAS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44618" y="5624251"/>
            <a:ext cx="12417162" cy="39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285">
                <a:solidFill>
                  <a:srgbClr val="FFFFFF"/>
                </a:solidFill>
                <a:latin typeface="Raleway Bold"/>
              </a:rPr>
              <a:t>Onde estudar matemática é uma aventura para alunos do 5º ano!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4786" y="4686671"/>
            <a:ext cx="6480958" cy="4147813"/>
          </a:xfrm>
          <a:custGeom>
            <a:avLst/>
            <a:gdLst/>
            <a:ahLst/>
            <a:cxnLst/>
            <a:rect r="r" b="b" t="t" l="l"/>
            <a:pathLst>
              <a:path h="4147813" w="6480958">
                <a:moveTo>
                  <a:pt x="0" y="0"/>
                </a:moveTo>
                <a:lnTo>
                  <a:pt x="6480958" y="0"/>
                </a:lnTo>
                <a:lnTo>
                  <a:pt x="6480958" y="4147813"/>
                </a:lnTo>
                <a:lnTo>
                  <a:pt x="0" y="414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8110" y="4860089"/>
            <a:ext cx="6480958" cy="4147813"/>
          </a:xfrm>
          <a:custGeom>
            <a:avLst/>
            <a:gdLst/>
            <a:ahLst/>
            <a:cxnLst/>
            <a:rect r="r" b="b" t="t" l="l"/>
            <a:pathLst>
              <a:path h="4147813" w="6480958">
                <a:moveTo>
                  <a:pt x="0" y="0"/>
                </a:moveTo>
                <a:lnTo>
                  <a:pt x="6480958" y="0"/>
                </a:lnTo>
                <a:lnTo>
                  <a:pt x="6480958" y="4147813"/>
                </a:lnTo>
                <a:lnTo>
                  <a:pt x="0" y="414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2256" y="4860089"/>
            <a:ext cx="6480958" cy="4147813"/>
          </a:xfrm>
          <a:custGeom>
            <a:avLst/>
            <a:gdLst/>
            <a:ahLst/>
            <a:cxnLst/>
            <a:rect r="r" b="b" t="t" l="l"/>
            <a:pathLst>
              <a:path h="4147813" w="6480958">
                <a:moveTo>
                  <a:pt x="0" y="0"/>
                </a:moveTo>
                <a:lnTo>
                  <a:pt x="6480958" y="0"/>
                </a:lnTo>
                <a:lnTo>
                  <a:pt x="6480958" y="4147813"/>
                </a:lnTo>
                <a:lnTo>
                  <a:pt x="0" y="4147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62822" y="5780600"/>
            <a:ext cx="12971881" cy="1535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6"/>
              </a:lnSpc>
            </a:pPr>
            <a:r>
              <a:rPr lang="en-US" sz="4418">
                <a:solidFill>
                  <a:srgbClr val="FFFFFF"/>
                </a:solidFill>
                <a:latin typeface="Open Sans Bold"/>
                <a:ea typeface="Open Sans Bold"/>
              </a:rPr>
              <a:t>É por isso que o Mundo Matemático foi feito baseado na BNCC do 5° ano do EF.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0802" y="1865037"/>
            <a:ext cx="15586395" cy="262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FFFFFF"/>
                </a:solidFill>
                <a:latin typeface="Raleway Bold"/>
              </a:rPr>
              <a:t>A Base Nacional Comum Curricular (BNCC) representa o alicerce sobre o qual a educação brasileira é construída: os </a:t>
            </a:r>
            <a:r>
              <a:rPr lang="en-US" sz="2980">
                <a:solidFill>
                  <a:srgbClr val="FFFFFF"/>
                </a:solidFill>
                <a:latin typeface="Raleway Bold"/>
                <a:hlinkClick r:id="rId4" tooltip="https://institutoayrtonsenna.org.br/qual-o-papel-do-curriculo-escolar-no-ambiente-educacional/"/>
              </a:rPr>
              <a:t>currículos escolares</a:t>
            </a:r>
            <a:r>
              <a:rPr lang="en-US" sz="2980">
                <a:solidFill>
                  <a:srgbClr val="FFFFFF"/>
                </a:solidFill>
                <a:latin typeface="Raleway Bold"/>
              </a:rPr>
              <a:t>.</a:t>
            </a:r>
          </a:p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FFFFFF"/>
                </a:solidFill>
                <a:latin typeface="Raleway Bold"/>
              </a:rPr>
              <a:t>Por meio da BNCC, é possível estabelecer as competências e habilidades que todos os estudantes devem adquirir ao longo de sua trajetória na educação básica, desde a educação infantil até o ensino médio.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365316"/>
            <a:ext cx="21664688" cy="1103930"/>
            <a:chOff x="0" y="0"/>
            <a:chExt cx="28886250" cy="1471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13145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13265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159606" y="500329"/>
            <a:ext cx="7968788" cy="95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8"/>
              </a:lnSpc>
            </a:pPr>
            <a:r>
              <a:rPr lang="en-US" sz="5563">
                <a:solidFill>
                  <a:srgbClr val="FFFFFF"/>
                </a:solidFill>
                <a:latin typeface="Rubik One"/>
              </a:rPr>
              <a:t>NOSSO DIFERENCIAL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480202"/>
            <a:ext cx="9525" cy="94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979650" y="7363818"/>
            <a:ext cx="10338225" cy="74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136">
                <a:solidFill>
                  <a:srgbClr val="FFFFFF"/>
                </a:solidFill>
                <a:latin typeface="Raleway Bold"/>
              </a:rPr>
              <a:t>Para que os alunos do 5º ano do Ensino Fundamental alcancem as competências matemáticas exigidas.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3010" y="-6991099"/>
            <a:ext cx="18491010" cy="18491010"/>
          </a:xfrm>
          <a:custGeom>
            <a:avLst/>
            <a:gdLst/>
            <a:ahLst/>
            <a:cxnLst/>
            <a:rect r="r" b="b" t="t" l="l"/>
            <a:pathLst>
              <a:path h="18491010" w="18491010">
                <a:moveTo>
                  <a:pt x="0" y="0"/>
                </a:moveTo>
                <a:lnTo>
                  <a:pt x="18491010" y="0"/>
                </a:lnTo>
                <a:lnTo>
                  <a:pt x="18491010" y="18491011"/>
                </a:lnTo>
                <a:lnTo>
                  <a:pt x="0" y="18491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54406"/>
            <a:ext cx="6540971" cy="6540971"/>
          </a:xfrm>
          <a:custGeom>
            <a:avLst/>
            <a:gdLst/>
            <a:ahLst/>
            <a:cxnLst/>
            <a:rect r="r" b="b" t="t" l="l"/>
            <a:pathLst>
              <a:path h="6540971" w="6540971">
                <a:moveTo>
                  <a:pt x="0" y="0"/>
                </a:moveTo>
                <a:lnTo>
                  <a:pt x="6540971" y="0"/>
                </a:lnTo>
                <a:lnTo>
                  <a:pt x="6540971" y="6540972"/>
                </a:lnTo>
                <a:lnTo>
                  <a:pt x="0" y="6540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49595" y="3166797"/>
            <a:ext cx="7809764" cy="2286131"/>
          </a:xfrm>
          <a:custGeom>
            <a:avLst/>
            <a:gdLst/>
            <a:ahLst/>
            <a:cxnLst/>
            <a:rect r="r" b="b" t="t" l="l"/>
            <a:pathLst>
              <a:path h="2286131" w="7809764">
                <a:moveTo>
                  <a:pt x="0" y="0"/>
                </a:moveTo>
                <a:lnTo>
                  <a:pt x="7809764" y="0"/>
                </a:lnTo>
                <a:lnTo>
                  <a:pt x="7809764" y="2286130"/>
                </a:lnTo>
                <a:lnTo>
                  <a:pt x="0" y="2286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330566" y="1028700"/>
            <a:ext cx="1964095" cy="196409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942975"/>
            <a:ext cx="7161518" cy="84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Rubik One"/>
              </a:rPr>
              <a:t>NOSSO DIFERENCIAL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90218" y="4017246"/>
            <a:ext cx="8625556" cy="75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6"/>
              </a:lnSpc>
            </a:pPr>
            <a:r>
              <a:rPr lang="en-US" sz="4418">
                <a:solidFill>
                  <a:srgbClr val="FFFFFF"/>
                </a:solidFill>
                <a:latin typeface="Raleway Bold"/>
              </a:rPr>
              <a:t>Aprendizado Divertido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49595" y="5871473"/>
            <a:ext cx="8000840" cy="239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Raleway Bold"/>
              </a:rPr>
              <a:t>Com jogos interativos e personagens cativantes, o Mundo Matemático torna o aprendizado de matemática uma experiência envolvente e prazerosa.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3391" y="3863895"/>
            <a:ext cx="11841219" cy="1164907"/>
          </a:xfrm>
          <a:custGeom>
            <a:avLst/>
            <a:gdLst/>
            <a:ahLst/>
            <a:cxnLst/>
            <a:rect r="r" b="b" t="t" l="l"/>
            <a:pathLst>
              <a:path h="1164907" w="11841219">
                <a:moveTo>
                  <a:pt x="0" y="0"/>
                </a:moveTo>
                <a:lnTo>
                  <a:pt x="11841218" y="0"/>
                </a:lnTo>
                <a:lnTo>
                  <a:pt x="11841218" y="1164907"/>
                </a:lnTo>
                <a:lnTo>
                  <a:pt x="0" y="11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63241" y="942975"/>
            <a:ext cx="7161518" cy="84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Rubik One"/>
              </a:rPr>
              <a:t>NOSSO DIFERENCIAL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38032" y="2342792"/>
            <a:ext cx="5011936" cy="86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Raleway"/>
              </a:rPr>
              <a:t>ACESSIBILIDADE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0651" y="5849758"/>
            <a:ext cx="15666699" cy="184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3535">
                <a:solidFill>
                  <a:srgbClr val="FFFFFF"/>
                </a:solidFill>
                <a:latin typeface="Raleway"/>
              </a:rPr>
              <a:t>Mundo Matemático é projetado para rodar em TV Boxes, dispositivos que seriam doados para comunidades mais carentes. Isso significa que as crianças terão acesso ao aprendizado de Matemática, apenas com uma TV.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365316"/>
            <a:ext cx="21664688" cy="1103930"/>
            <a:chOff x="0" y="0"/>
            <a:chExt cx="28886250" cy="14719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13145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13265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7354" y="1790068"/>
            <a:ext cx="5992074" cy="1459887"/>
          </a:xfrm>
          <a:custGeom>
            <a:avLst/>
            <a:gdLst/>
            <a:ahLst/>
            <a:cxnLst/>
            <a:rect r="r" b="b" t="t" l="l"/>
            <a:pathLst>
              <a:path h="1459887" w="5992074">
                <a:moveTo>
                  <a:pt x="0" y="0"/>
                </a:moveTo>
                <a:lnTo>
                  <a:pt x="5992074" y="0"/>
                </a:lnTo>
                <a:lnTo>
                  <a:pt x="5992074" y="1459887"/>
                </a:lnTo>
                <a:lnTo>
                  <a:pt x="0" y="1459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68572" y="1790068"/>
            <a:ext cx="5992074" cy="1459887"/>
          </a:xfrm>
          <a:custGeom>
            <a:avLst/>
            <a:gdLst/>
            <a:ahLst/>
            <a:cxnLst/>
            <a:rect r="r" b="b" t="t" l="l"/>
            <a:pathLst>
              <a:path h="1459887" w="5992074">
                <a:moveTo>
                  <a:pt x="0" y="0"/>
                </a:moveTo>
                <a:lnTo>
                  <a:pt x="5992074" y="0"/>
                </a:lnTo>
                <a:lnTo>
                  <a:pt x="5992074" y="1459887"/>
                </a:lnTo>
                <a:lnTo>
                  <a:pt x="0" y="1459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334277"/>
            <a:ext cx="12267390" cy="4603456"/>
            <a:chOff x="0" y="0"/>
            <a:chExt cx="3230918" cy="12124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30918" cy="1212433"/>
            </a:xfrm>
            <a:custGeom>
              <a:avLst/>
              <a:gdLst/>
              <a:ahLst/>
              <a:cxnLst/>
              <a:rect r="r" b="b" t="t" l="l"/>
              <a:pathLst>
                <a:path h="1212433" w="3230918">
                  <a:moveTo>
                    <a:pt x="32186" y="0"/>
                  </a:moveTo>
                  <a:lnTo>
                    <a:pt x="3198732" y="0"/>
                  </a:lnTo>
                  <a:cubicBezTo>
                    <a:pt x="3216508" y="0"/>
                    <a:pt x="3230918" y="14410"/>
                    <a:pt x="3230918" y="32186"/>
                  </a:cubicBezTo>
                  <a:lnTo>
                    <a:pt x="3230918" y="1180247"/>
                  </a:lnTo>
                  <a:cubicBezTo>
                    <a:pt x="3230918" y="1188783"/>
                    <a:pt x="3227527" y="1196970"/>
                    <a:pt x="3221491" y="1203006"/>
                  </a:cubicBezTo>
                  <a:cubicBezTo>
                    <a:pt x="3215455" y="1209042"/>
                    <a:pt x="3207268" y="1212433"/>
                    <a:pt x="3198732" y="1212433"/>
                  </a:cubicBezTo>
                  <a:lnTo>
                    <a:pt x="32186" y="1212433"/>
                  </a:lnTo>
                  <a:cubicBezTo>
                    <a:pt x="14410" y="1212433"/>
                    <a:pt x="0" y="1198023"/>
                    <a:pt x="0" y="1180247"/>
                  </a:cubicBezTo>
                  <a:lnTo>
                    <a:pt x="0" y="32186"/>
                  </a:lnTo>
                  <a:cubicBezTo>
                    <a:pt x="0" y="14410"/>
                    <a:pt x="14410" y="0"/>
                    <a:pt x="321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230918" cy="1260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556165" y="5373078"/>
            <a:ext cx="12267390" cy="4603456"/>
            <a:chOff x="0" y="0"/>
            <a:chExt cx="3230918" cy="12124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0918" cy="1212433"/>
            </a:xfrm>
            <a:custGeom>
              <a:avLst/>
              <a:gdLst/>
              <a:ahLst/>
              <a:cxnLst/>
              <a:rect r="r" b="b" t="t" l="l"/>
              <a:pathLst>
                <a:path h="1212433" w="3230918">
                  <a:moveTo>
                    <a:pt x="32186" y="0"/>
                  </a:moveTo>
                  <a:lnTo>
                    <a:pt x="3198732" y="0"/>
                  </a:lnTo>
                  <a:cubicBezTo>
                    <a:pt x="3216508" y="0"/>
                    <a:pt x="3230918" y="14410"/>
                    <a:pt x="3230918" y="32186"/>
                  </a:cubicBezTo>
                  <a:lnTo>
                    <a:pt x="3230918" y="1180247"/>
                  </a:lnTo>
                  <a:cubicBezTo>
                    <a:pt x="3230918" y="1188783"/>
                    <a:pt x="3227527" y="1196970"/>
                    <a:pt x="3221491" y="1203006"/>
                  </a:cubicBezTo>
                  <a:cubicBezTo>
                    <a:pt x="3215455" y="1209042"/>
                    <a:pt x="3207268" y="1212433"/>
                    <a:pt x="3198732" y="1212433"/>
                  </a:cubicBezTo>
                  <a:lnTo>
                    <a:pt x="32186" y="1212433"/>
                  </a:lnTo>
                  <a:cubicBezTo>
                    <a:pt x="14410" y="1212433"/>
                    <a:pt x="0" y="1198023"/>
                    <a:pt x="0" y="1180247"/>
                  </a:cubicBezTo>
                  <a:lnTo>
                    <a:pt x="0" y="32186"/>
                  </a:lnTo>
                  <a:cubicBezTo>
                    <a:pt x="0" y="14410"/>
                    <a:pt x="14410" y="0"/>
                    <a:pt x="321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230918" cy="1260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19357" y="2125743"/>
            <a:ext cx="5301770" cy="3247334"/>
          </a:xfrm>
          <a:custGeom>
            <a:avLst/>
            <a:gdLst/>
            <a:ahLst/>
            <a:cxnLst/>
            <a:rect r="r" b="b" t="t" l="l"/>
            <a:pathLst>
              <a:path h="3247334" w="5301770">
                <a:moveTo>
                  <a:pt x="0" y="0"/>
                </a:moveTo>
                <a:lnTo>
                  <a:pt x="5301771" y="0"/>
                </a:lnTo>
                <a:lnTo>
                  <a:pt x="5301771" y="3247335"/>
                </a:lnTo>
                <a:lnTo>
                  <a:pt x="0" y="324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3737" y="5373078"/>
            <a:ext cx="3058825" cy="2557942"/>
          </a:xfrm>
          <a:custGeom>
            <a:avLst/>
            <a:gdLst/>
            <a:ahLst/>
            <a:cxnLst/>
            <a:rect r="r" b="b" t="t" l="l"/>
            <a:pathLst>
              <a:path h="2557942" w="3058825">
                <a:moveTo>
                  <a:pt x="0" y="0"/>
                </a:moveTo>
                <a:lnTo>
                  <a:pt x="3058825" y="0"/>
                </a:lnTo>
                <a:lnTo>
                  <a:pt x="3058825" y="2557942"/>
                </a:lnTo>
                <a:lnTo>
                  <a:pt x="0" y="2557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58305" y="7191516"/>
            <a:ext cx="2066784" cy="2066784"/>
          </a:xfrm>
          <a:custGeom>
            <a:avLst/>
            <a:gdLst/>
            <a:ahLst/>
            <a:cxnLst/>
            <a:rect r="r" b="b" t="t" l="l"/>
            <a:pathLst>
              <a:path h="2066784" w="2066784">
                <a:moveTo>
                  <a:pt x="0" y="0"/>
                </a:moveTo>
                <a:lnTo>
                  <a:pt x="2066783" y="0"/>
                </a:lnTo>
                <a:lnTo>
                  <a:pt x="2066783" y="2066784"/>
                </a:lnTo>
                <a:lnTo>
                  <a:pt x="0" y="2066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3737" y="1088833"/>
            <a:ext cx="10662704" cy="302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56">
                <a:solidFill>
                  <a:srgbClr val="FFFFFF"/>
                </a:solidFill>
                <a:latin typeface="Raleway Bold"/>
              </a:rPr>
              <a:t>Ao escolher o Mundo Matemático, você está investindo em mais do que um produto - está investindo em um futuro onde a educação é acessível a todos. Nossa compatibilidade com TV Boxes garante que o aprendizado matemático de qualidade alcance lares que talvez não tenham acesso a tecnologias mais avançadas.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68271" y="7052070"/>
            <a:ext cx="10443178" cy="111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6"/>
              </a:lnSpc>
            </a:pPr>
            <a:r>
              <a:rPr lang="en-US" sz="6454">
                <a:solidFill>
                  <a:srgbClr val="FFFFFF"/>
                </a:solidFill>
                <a:latin typeface="Raleway Bold"/>
              </a:rPr>
              <a:t>Obrigado (a)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1134" y="1647480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6446" y="6515774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95473" y="2924089"/>
            <a:ext cx="11097054" cy="4438822"/>
          </a:xfrm>
          <a:custGeom>
            <a:avLst/>
            <a:gdLst/>
            <a:ahLst/>
            <a:cxnLst/>
            <a:rect r="r" b="b" t="t" l="l"/>
            <a:pathLst>
              <a:path h="4438822" w="11097054">
                <a:moveTo>
                  <a:pt x="0" y="0"/>
                </a:moveTo>
                <a:lnTo>
                  <a:pt x="11097054" y="0"/>
                </a:lnTo>
                <a:lnTo>
                  <a:pt x="11097054" y="4438822"/>
                </a:lnTo>
                <a:lnTo>
                  <a:pt x="0" y="4438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12291" y="1028700"/>
            <a:ext cx="1465971" cy="969373"/>
          </a:xfrm>
          <a:custGeom>
            <a:avLst/>
            <a:gdLst/>
            <a:ahLst/>
            <a:cxnLst/>
            <a:rect r="r" b="b" t="t" l="l"/>
            <a:pathLst>
              <a:path h="969373" w="1465971">
                <a:moveTo>
                  <a:pt x="0" y="0"/>
                </a:moveTo>
                <a:lnTo>
                  <a:pt x="1465971" y="0"/>
                </a:lnTo>
                <a:lnTo>
                  <a:pt x="1465971" y="969373"/>
                </a:lnTo>
                <a:lnTo>
                  <a:pt x="0" y="969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50491" y="1171575"/>
            <a:ext cx="5330901" cy="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1"/>
              </a:lnSpc>
            </a:pPr>
            <a:r>
              <a:rPr lang="en-US" sz="6630">
                <a:solidFill>
                  <a:srgbClr val="FFFFFF"/>
                </a:solidFill>
                <a:latin typeface="Rubik One"/>
              </a:rPr>
              <a:t>NOTÍCIAS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1134" y="1343194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6446" y="6515774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12291" y="1028700"/>
            <a:ext cx="1465971" cy="969373"/>
          </a:xfrm>
          <a:custGeom>
            <a:avLst/>
            <a:gdLst/>
            <a:ahLst/>
            <a:cxnLst/>
            <a:rect r="r" b="b" t="t" l="l"/>
            <a:pathLst>
              <a:path h="969373" w="1465971">
                <a:moveTo>
                  <a:pt x="0" y="0"/>
                </a:moveTo>
                <a:lnTo>
                  <a:pt x="1465971" y="0"/>
                </a:lnTo>
                <a:lnTo>
                  <a:pt x="1465971" y="969373"/>
                </a:lnTo>
                <a:lnTo>
                  <a:pt x="0" y="969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68457" y="2581084"/>
            <a:ext cx="4792440" cy="6288422"/>
          </a:xfrm>
          <a:custGeom>
            <a:avLst/>
            <a:gdLst/>
            <a:ahLst/>
            <a:cxnLst/>
            <a:rect r="r" b="b" t="t" l="l"/>
            <a:pathLst>
              <a:path h="6288422" w="4792440">
                <a:moveTo>
                  <a:pt x="0" y="0"/>
                </a:moveTo>
                <a:lnTo>
                  <a:pt x="4792439" y="0"/>
                </a:lnTo>
                <a:lnTo>
                  <a:pt x="4792439" y="6288422"/>
                </a:lnTo>
                <a:lnTo>
                  <a:pt x="0" y="6288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12393" y="2440846"/>
            <a:ext cx="4085809" cy="6568897"/>
          </a:xfrm>
          <a:custGeom>
            <a:avLst/>
            <a:gdLst/>
            <a:ahLst/>
            <a:cxnLst/>
            <a:rect r="r" b="b" t="t" l="l"/>
            <a:pathLst>
              <a:path h="6568897" w="4085809">
                <a:moveTo>
                  <a:pt x="0" y="0"/>
                </a:moveTo>
                <a:lnTo>
                  <a:pt x="4085809" y="0"/>
                </a:lnTo>
                <a:lnTo>
                  <a:pt x="4085809" y="6568897"/>
                </a:lnTo>
                <a:lnTo>
                  <a:pt x="0" y="6568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32749" y="7839721"/>
            <a:ext cx="1574296" cy="1574296"/>
          </a:xfrm>
          <a:custGeom>
            <a:avLst/>
            <a:gdLst/>
            <a:ahLst/>
            <a:cxnLst/>
            <a:rect r="r" b="b" t="t" l="l"/>
            <a:pathLst>
              <a:path h="1574296" w="1574296">
                <a:moveTo>
                  <a:pt x="0" y="0"/>
                </a:moveTo>
                <a:lnTo>
                  <a:pt x="1574296" y="0"/>
                </a:lnTo>
                <a:lnTo>
                  <a:pt x="1574296" y="1574296"/>
                </a:lnTo>
                <a:lnTo>
                  <a:pt x="0" y="15742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50491" y="1171575"/>
            <a:ext cx="5330901" cy="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1"/>
              </a:lnSpc>
            </a:pPr>
            <a:r>
              <a:rPr lang="en-US" sz="6630">
                <a:solidFill>
                  <a:srgbClr val="FFFFFF"/>
                </a:solidFill>
                <a:latin typeface="Rubik One"/>
              </a:rPr>
              <a:t>NOTÍCIAS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2381391" y="1793936"/>
            <a:ext cx="1574296" cy="1574296"/>
          </a:xfrm>
          <a:custGeom>
            <a:avLst/>
            <a:gdLst/>
            <a:ahLst/>
            <a:cxnLst/>
            <a:rect r="r" b="b" t="t" l="l"/>
            <a:pathLst>
              <a:path h="1574296" w="1574296">
                <a:moveTo>
                  <a:pt x="0" y="0"/>
                </a:moveTo>
                <a:lnTo>
                  <a:pt x="1574297" y="0"/>
                </a:lnTo>
                <a:lnTo>
                  <a:pt x="1574297" y="1574296"/>
                </a:lnTo>
                <a:lnTo>
                  <a:pt x="0" y="15742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21134" y="1343194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6446" y="6515774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12291" y="1028700"/>
            <a:ext cx="1465971" cy="969373"/>
          </a:xfrm>
          <a:custGeom>
            <a:avLst/>
            <a:gdLst/>
            <a:ahLst/>
            <a:cxnLst/>
            <a:rect r="r" b="b" t="t" l="l"/>
            <a:pathLst>
              <a:path h="969373" w="1465971">
                <a:moveTo>
                  <a:pt x="0" y="0"/>
                </a:moveTo>
                <a:lnTo>
                  <a:pt x="1465971" y="0"/>
                </a:lnTo>
                <a:lnTo>
                  <a:pt x="1465971" y="969373"/>
                </a:lnTo>
                <a:lnTo>
                  <a:pt x="0" y="969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19527" y="8179386"/>
            <a:ext cx="1574296" cy="1574296"/>
          </a:xfrm>
          <a:custGeom>
            <a:avLst/>
            <a:gdLst/>
            <a:ahLst/>
            <a:cxnLst/>
            <a:rect r="r" b="b" t="t" l="l"/>
            <a:pathLst>
              <a:path h="1574296" w="1574296">
                <a:moveTo>
                  <a:pt x="0" y="0"/>
                </a:moveTo>
                <a:lnTo>
                  <a:pt x="1574296" y="0"/>
                </a:lnTo>
                <a:lnTo>
                  <a:pt x="1574296" y="1574296"/>
                </a:lnTo>
                <a:lnTo>
                  <a:pt x="0" y="1574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643005" y="1793936"/>
            <a:ext cx="1574296" cy="1574296"/>
          </a:xfrm>
          <a:custGeom>
            <a:avLst/>
            <a:gdLst/>
            <a:ahLst/>
            <a:cxnLst/>
            <a:rect r="r" b="b" t="t" l="l"/>
            <a:pathLst>
              <a:path h="1574296" w="1574296">
                <a:moveTo>
                  <a:pt x="0" y="0"/>
                </a:moveTo>
                <a:lnTo>
                  <a:pt x="1574296" y="0"/>
                </a:lnTo>
                <a:lnTo>
                  <a:pt x="1574296" y="1574296"/>
                </a:lnTo>
                <a:lnTo>
                  <a:pt x="0" y="1574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18072" y="2310466"/>
            <a:ext cx="10851855" cy="6947834"/>
          </a:xfrm>
          <a:custGeom>
            <a:avLst/>
            <a:gdLst/>
            <a:ahLst/>
            <a:cxnLst/>
            <a:rect r="r" b="b" t="t" l="l"/>
            <a:pathLst>
              <a:path h="6947834" w="10851855">
                <a:moveTo>
                  <a:pt x="0" y="0"/>
                </a:moveTo>
                <a:lnTo>
                  <a:pt x="10851856" y="0"/>
                </a:lnTo>
                <a:lnTo>
                  <a:pt x="10851856" y="6947834"/>
                </a:lnTo>
                <a:lnTo>
                  <a:pt x="0" y="6947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50491" y="1171575"/>
            <a:ext cx="5330901" cy="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1"/>
              </a:lnSpc>
            </a:pPr>
            <a:r>
              <a:rPr lang="en-US" sz="6630">
                <a:solidFill>
                  <a:srgbClr val="FFFFFF"/>
                </a:solidFill>
                <a:latin typeface="Rubik One"/>
              </a:rPr>
              <a:t>NOTÍCIAS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12291" y="1028700"/>
            <a:ext cx="1465971" cy="969373"/>
          </a:xfrm>
          <a:custGeom>
            <a:avLst/>
            <a:gdLst/>
            <a:ahLst/>
            <a:cxnLst/>
            <a:rect r="r" b="b" t="t" l="l"/>
            <a:pathLst>
              <a:path h="969373" w="1465971">
                <a:moveTo>
                  <a:pt x="0" y="0"/>
                </a:moveTo>
                <a:lnTo>
                  <a:pt x="1465971" y="0"/>
                </a:lnTo>
                <a:lnTo>
                  <a:pt x="1465971" y="969373"/>
                </a:lnTo>
                <a:lnTo>
                  <a:pt x="0" y="969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3951" y="8098513"/>
            <a:ext cx="1574296" cy="1574296"/>
          </a:xfrm>
          <a:custGeom>
            <a:avLst/>
            <a:gdLst/>
            <a:ahLst/>
            <a:cxnLst/>
            <a:rect r="r" b="b" t="t" l="l"/>
            <a:pathLst>
              <a:path h="1574296" w="1574296">
                <a:moveTo>
                  <a:pt x="0" y="0"/>
                </a:moveTo>
                <a:lnTo>
                  <a:pt x="1574297" y="0"/>
                </a:lnTo>
                <a:lnTo>
                  <a:pt x="1574297" y="1574297"/>
                </a:lnTo>
                <a:lnTo>
                  <a:pt x="0" y="1574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827071" y="1247408"/>
            <a:ext cx="1574296" cy="1574296"/>
          </a:xfrm>
          <a:custGeom>
            <a:avLst/>
            <a:gdLst/>
            <a:ahLst/>
            <a:cxnLst/>
            <a:rect r="r" b="b" t="t" l="l"/>
            <a:pathLst>
              <a:path h="1574296" w="1574296">
                <a:moveTo>
                  <a:pt x="0" y="0"/>
                </a:moveTo>
                <a:lnTo>
                  <a:pt x="1574296" y="0"/>
                </a:lnTo>
                <a:lnTo>
                  <a:pt x="1574296" y="1574296"/>
                </a:lnTo>
                <a:lnTo>
                  <a:pt x="0" y="157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1099" y="2272100"/>
            <a:ext cx="7425780" cy="5742800"/>
          </a:xfrm>
          <a:custGeom>
            <a:avLst/>
            <a:gdLst/>
            <a:ahLst/>
            <a:cxnLst/>
            <a:rect r="r" b="b" t="t" l="l"/>
            <a:pathLst>
              <a:path h="5742800" w="7425780">
                <a:moveTo>
                  <a:pt x="0" y="0"/>
                </a:moveTo>
                <a:lnTo>
                  <a:pt x="7425781" y="0"/>
                </a:lnTo>
                <a:lnTo>
                  <a:pt x="7425781" y="5742800"/>
                </a:lnTo>
                <a:lnTo>
                  <a:pt x="0" y="5742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625366" y="6397516"/>
            <a:ext cx="5037267" cy="3401994"/>
            <a:chOff x="0" y="0"/>
            <a:chExt cx="6716356" cy="453599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873040" cy="4050557"/>
              <a:chOff x="0" y="0"/>
              <a:chExt cx="1320808" cy="9109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20808" cy="910943"/>
              </a:xfrm>
              <a:custGeom>
                <a:avLst/>
                <a:gdLst/>
                <a:ahLst/>
                <a:cxnLst/>
                <a:rect r="r" b="b" t="t" l="l"/>
                <a:pathLst>
                  <a:path h="910943" w="1320808">
                    <a:moveTo>
                      <a:pt x="0" y="0"/>
                    </a:moveTo>
                    <a:lnTo>
                      <a:pt x="1320808" y="0"/>
                    </a:lnTo>
                    <a:lnTo>
                      <a:pt x="1320808" y="910943"/>
                    </a:lnTo>
                    <a:lnTo>
                      <a:pt x="0" y="910943"/>
                    </a:lnTo>
                    <a:close/>
                  </a:path>
                </a:pathLst>
              </a:custGeom>
              <a:solidFill>
                <a:srgbClr val="7E9E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320808" cy="9585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48272" y="349108"/>
              <a:ext cx="6268084" cy="4186884"/>
            </a:xfrm>
            <a:custGeom>
              <a:avLst/>
              <a:gdLst/>
              <a:ahLst/>
              <a:cxnLst/>
              <a:rect r="r" b="b" t="t" l="l"/>
              <a:pathLst>
                <a:path h="4186884" w="6268084">
                  <a:moveTo>
                    <a:pt x="0" y="0"/>
                  </a:moveTo>
                  <a:lnTo>
                    <a:pt x="6268084" y="0"/>
                  </a:lnTo>
                  <a:lnTo>
                    <a:pt x="6268084" y="4186884"/>
                  </a:lnTo>
                  <a:lnTo>
                    <a:pt x="0" y="4186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301997" y="5558010"/>
            <a:ext cx="4099369" cy="4114800"/>
          </a:xfrm>
          <a:custGeom>
            <a:avLst/>
            <a:gdLst/>
            <a:ahLst/>
            <a:cxnLst/>
            <a:rect r="r" b="b" t="t" l="l"/>
            <a:pathLst>
              <a:path h="4114800" w="4099369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50491" y="1171575"/>
            <a:ext cx="5330901" cy="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1"/>
              </a:lnSpc>
            </a:pPr>
            <a:r>
              <a:rPr lang="en-US" sz="6630">
                <a:solidFill>
                  <a:srgbClr val="FFFFFF"/>
                </a:solidFill>
                <a:latin typeface="Rubik One"/>
              </a:rPr>
              <a:t>NOTÍCIAS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9802" y="2306996"/>
            <a:ext cx="7274417" cy="113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4"/>
              </a:lnSpc>
            </a:pPr>
            <a:r>
              <a:rPr lang="en-US" sz="3238">
                <a:solidFill>
                  <a:srgbClr val="FFFFFF"/>
                </a:solidFill>
                <a:latin typeface="Raleway Bold"/>
              </a:rPr>
              <a:t>Quais são os principais benefícios da gamificação na educação?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40271" y="3849169"/>
            <a:ext cx="6873478" cy="1454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233" indent="-296617" lvl="1">
              <a:lnSpc>
                <a:spcPts val="3846"/>
              </a:lnSpc>
              <a:buFont typeface="Arial"/>
              <a:buChar char="•"/>
            </a:pPr>
            <a:r>
              <a:rPr lang="en-US" sz="2747">
                <a:solidFill>
                  <a:srgbClr val="FFFFFF"/>
                </a:solidFill>
                <a:latin typeface="Raleway Bold"/>
              </a:rPr>
              <a:t>Oferece dinamismo na aprendizagem</a:t>
            </a:r>
          </a:p>
          <a:p>
            <a:pPr algn="just" marL="593233" indent="-296617" lvl="1">
              <a:lnSpc>
                <a:spcPts val="3846"/>
              </a:lnSpc>
              <a:buFont typeface="Arial"/>
              <a:buChar char="•"/>
            </a:pPr>
            <a:r>
              <a:rPr lang="en-US" sz="2747">
                <a:solidFill>
                  <a:srgbClr val="FFFFFF"/>
                </a:solidFill>
                <a:latin typeface="Raleway Bold"/>
              </a:rPr>
              <a:t>Aumenta o interesse na aula</a:t>
            </a:r>
          </a:p>
          <a:p>
            <a:pPr algn="just" marL="593233" indent="-296617" lvl="1">
              <a:lnSpc>
                <a:spcPts val="3846"/>
              </a:lnSpc>
              <a:buFont typeface="Arial"/>
              <a:buChar char="•"/>
            </a:pPr>
            <a:r>
              <a:rPr lang="en-US" sz="2747">
                <a:solidFill>
                  <a:srgbClr val="FFFFFF"/>
                </a:solidFill>
                <a:latin typeface="Raleway Bold"/>
              </a:rPr>
              <a:t>Facilita a autonomia do aluno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79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39679" y="452336"/>
            <a:ext cx="4608641" cy="95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8"/>
              </a:lnSpc>
            </a:pPr>
            <a:r>
              <a:rPr lang="en-US" sz="5563">
                <a:solidFill>
                  <a:srgbClr val="FFFFFF"/>
                </a:solidFill>
                <a:latin typeface="Rubik One"/>
              </a:rPr>
              <a:t>MOTIVAÇÃO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9854" y="1404302"/>
            <a:ext cx="16308291" cy="8229600"/>
            <a:chOff x="0" y="0"/>
            <a:chExt cx="21744389" cy="109728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739096" y="1904573"/>
              <a:ext cx="3494608" cy="1088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2"/>
                </a:lnSpc>
              </a:pPr>
              <a:r>
                <a:rPr lang="en-US" sz="5765">
                  <a:solidFill>
                    <a:srgbClr val="FFFFFF"/>
                  </a:solidFill>
                  <a:latin typeface="Arcade Gamer"/>
                </a:rPr>
                <a:t>NV.01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426248" y="3111638"/>
              <a:ext cx="8120304" cy="4545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43"/>
                </a:lnSpc>
                <a:spcBef>
                  <a:spcPct val="0"/>
                </a:spcBef>
              </a:pPr>
              <a:r>
                <a:rPr lang="en-US" sz="2459">
                  <a:solidFill>
                    <a:srgbClr val="FFFFFF"/>
                  </a:solidFill>
                  <a:latin typeface="Raleway Bold"/>
                </a:rPr>
                <a:t>Diante das dificuldades apresentadas pela maioria dos estudantes no tocante à aprendizagem de Matemática na educação básica, as quais podem ser comprovadas por meio dos resultados apresentados nas avaliações diagnósticas oficiais (PISA, SAEB, entre outras)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407067" y="1869191"/>
              <a:ext cx="3701843" cy="1123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16"/>
                </a:lnSpc>
              </a:pPr>
              <a:r>
                <a:rPr lang="en-US" sz="5893">
                  <a:solidFill>
                    <a:srgbClr val="FFFFFF"/>
                  </a:solidFill>
                  <a:latin typeface="Arcade Gamer"/>
                </a:rPr>
                <a:t>NV.02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182868" y="2461735"/>
              <a:ext cx="8150241" cy="5239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9"/>
                </a:lnSpc>
              </a:pPr>
            </a:p>
            <a:p>
              <a:pPr algn="just">
                <a:lnSpc>
                  <a:spcPts val="3519"/>
                </a:lnSpc>
                <a:spcBef>
                  <a:spcPct val="0"/>
                </a:spcBef>
              </a:pPr>
              <a:r>
                <a:rPr lang="en-US" sz="2513">
                  <a:solidFill>
                    <a:srgbClr val="FFFFFF"/>
                  </a:solidFill>
                  <a:latin typeface="Raleway Bold"/>
                </a:rPr>
                <a:t>O propósito deste projeto foi criar um jogo educativo que visa </a:t>
              </a:r>
              <a:r>
                <a:rPr lang="en-US" sz="2513" u="sng">
                  <a:solidFill>
                    <a:srgbClr val="3D3B52"/>
                  </a:solidFill>
                  <a:latin typeface="Raleway Bold"/>
                </a:rPr>
                <a:t>estimular o interesse e apreciação dos estudantes pela Matemática</a:t>
              </a:r>
              <a:r>
                <a:rPr lang="en-US" sz="2513">
                  <a:solidFill>
                    <a:srgbClr val="3D3B52"/>
                  </a:solidFill>
                  <a:latin typeface="Raleway Bold"/>
                </a:rPr>
                <a:t>.</a:t>
              </a:r>
              <a:r>
                <a:rPr lang="en-US" sz="2513">
                  <a:solidFill>
                    <a:srgbClr val="FFFFFF"/>
                  </a:solidFill>
                  <a:latin typeface="Raleway Bold"/>
                </a:rPr>
                <a:t> Através de uma jornada pelos princípios matemáticos, o jogo apresenta desafios intrigantes e fatos curiosos, unindo assim aprendizado e entretenimento.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35000"/>
            <a:ext cx="16230600" cy="9017000"/>
          </a:xfrm>
          <a:custGeom>
            <a:avLst/>
            <a:gdLst/>
            <a:ahLst/>
            <a:cxnLst/>
            <a:rect r="r" b="b" t="t" l="l"/>
            <a:pathLst>
              <a:path h="9017000" w="16230600">
                <a:moveTo>
                  <a:pt x="0" y="0"/>
                </a:moveTo>
                <a:lnTo>
                  <a:pt x="16230600" y="0"/>
                </a:lnTo>
                <a:lnTo>
                  <a:pt x="16230600" y="9017000"/>
                </a:lnTo>
                <a:lnTo>
                  <a:pt x="0" y="9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1168" y="923925"/>
            <a:ext cx="7330209" cy="95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8"/>
              </a:lnSpc>
            </a:pPr>
            <a:r>
              <a:rPr lang="en-US" sz="5563">
                <a:solidFill>
                  <a:srgbClr val="FFFFFF"/>
                </a:solidFill>
                <a:latin typeface="Rubik One"/>
              </a:rPr>
              <a:t>FUNCIONALIDADES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687148"/>
            <a:ext cx="6119587" cy="63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1687" indent="-400844" lvl="1">
              <a:lnSpc>
                <a:spcPts val="5198"/>
              </a:lnSpc>
              <a:buFont typeface="Arial"/>
              <a:buChar char="•"/>
            </a:pPr>
            <a:r>
              <a:rPr lang="en-US" sz="3713">
                <a:solidFill>
                  <a:srgbClr val="FFFFFF"/>
                </a:solidFill>
                <a:latin typeface="Anca Coder"/>
              </a:rPr>
              <a:t>Conteúdo Educativo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38489"/>
            <a:ext cx="8922451" cy="63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1687" indent="-400844" lvl="1">
              <a:lnSpc>
                <a:spcPts val="5198"/>
              </a:lnSpc>
              <a:buFont typeface="Arial"/>
              <a:buChar char="•"/>
            </a:pPr>
            <a:r>
              <a:rPr lang="en-US" sz="3713">
                <a:solidFill>
                  <a:srgbClr val="FFFFFF"/>
                </a:solidFill>
                <a:latin typeface="Anca Coder"/>
              </a:rPr>
              <a:t>Acompanhamento de desempenho</a:t>
            </a:r>
            <a:r>
              <a:rPr lang="en-US" sz="3713">
                <a:solidFill>
                  <a:srgbClr val="FFFFFF"/>
                </a:solidFill>
                <a:latin typeface="Anca Coder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00639"/>
            <a:ext cx="7549515" cy="598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41782" indent="-370891" lvl="1">
              <a:lnSpc>
                <a:spcPts val="4810"/>
              </a:lnSpc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Anca Coder"/>
              </a:rPr>
              <a:t>Recursos de Personalização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526281"/>
            <a:ext cx="7443041" cy="66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6138" indent="-413069" lvl="1">
              <a:lnSpc>
                <a:spcPts val="5357"/>
              </a:lnSpc>
              <a:buFont typeface="Arial"/>
              <a:buChar char="•"/>
            </a:pPr>
            <a:r>
              <a:rPr lang="en-US" sz="3826">
                <a:solidFill>
                  <a:srgbClr val="FFFFFF"/>
                </a:solidFill>
                <a:latin typeface="Anca Coder"/>
              </a:rPr>
              <a:t>Interface Amigável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44353"/>
            <a:ext cx="8157572" cy="66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6138" indent="-413069" lvl="1">
              <a:lnSpc>
                <a:spcPts val="5357"/>
              </a:lnSpc>
              <a:buFont typeface="Arial"/>
              <a:buChar char="•"/>
            </a:pPr>
            <a:r>
              <a:rPr lang="en-US" sz="3826">
                <a:solidFill>
                  <a:srgbClr val="FFFFFF"/>
                </a:solidFill>
                <a:latin typeface="Anca Coder"/>
              </a:rPr>
              <a:t>Integração com TVBOX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109859" y="1028700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420955" y="7761509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35330" y="923925"/>
            <a:ext cx="7417340" cy="95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8"/>
              </a:lnSpc>
            </a:pPr>
            <a:r>
              <a:rPr lang="en-US" sz="5563">
                <a:solidFill>
                  <a:srgbClr val="FFFFFF"/>
                </a:solidFill>
                <a:latin typeface="Rubik One"/>
              </a:rPr>
              <a:t>IMPACTOS SOCIAIS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840186" y="1223537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7"/>
                </a:lnTo>
                <a:lnTo>
                  <a:pt x="0" y="202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410779" y="6786665"/>
            <a:ext cx="8311722" cy="2025038"/>
          </a:xfrm>
          <a:custGeom>
            <a:avLst/>
            <a:gdLst/>
            <a:ahLst/>
            <a:cxnLst/>
            <a:rect r="r" b="b" t="t" l="l"/>
            <a:pathLst>
              <a:path h="2025038" w="8311722">
                <a:moveTo>
                  <a:pt x="0" y="0"/>
                </a:moveTo>
                <a:lnTo>
                  <a:pt x="8311722" y="0"/>
                </a:lnTo>
                <a:lnTo>
                  <a:pt x="8311722" y="2025038"/>
                </a:lnTo>
                <a:lnTo>
                  <a:pt x="0" y="2025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14214"/>
            <a:ext cx="7936785" cy="73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5406" indent="-452703" lvl="1">
              <a:lnSpc>
                <a:spcPts val="5871"/>
              </a:lnSpc>
              <a:buFont typeface="Arial"/>
              <a:buChar char="•"/>
            </a:pPr>
            <a:r>
              <a:rPr lang="en-US" sz="4193">
                <a:solidFill>
                  <a:srgbClr val="FFFFFF"/>
                </a:solidFill>
                <a:latin typeface="Anca Coder"/>
              </a:rPr>
              <a:t>Melhorias na Educação;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37631"/>
            <a:ext cx="9854448" cy="73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5406" indent="-452703" lvl="1">
              <a:lnSpc>
                <a:spcPts val="5871"/>
              </a:lnSpc>
              <a:buFont typeface="Arial"/>
              <a:buChar char="•"/>
            </a:pPr>
            <a:r>
              <a:rPr lang="en-US" sz="4193">
                <a:solidFill>
                  <a:srgbClr val="FFFFFF"/>
                </a:solidFill>
                <a:latin typeface="Anca Coder"/>
              </a:rPr>
              <a:t>Monitoramento do Desempenho;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57741"/>
            <a:ext cx="13050499" cy="147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5406" indent="-452703" lvl="1">
              <a:lnSpc>
                <a:spcPts val="5871"/>
              </a:lnSpc>
              <a:buFont typeface="Arial"/>
              <a:buChar char="•"/>
            </a:pPr>
            <a:r>
              <a:rPr lang="en-US" sz="4193">
                <a:solidFill>
                  <a:srgbClr val="FFFFFF"/>
                </a:solidFill>
                <a:latin typeface="Anca Coder"/>
              </a:rPr>
              <a:t>Redução da Desigualdade Educacional; e</a:t>
            </a:r>
          </a:p>
          <a:p>
            <a:pPr>
              <a:lnSpc>
                <a:spcPts val="587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08401"/>
            <a:ext cx="14967347" cy="73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5407" indent="-452703" lvl="1">
              <a:lnSpc>
                <a:spcPts val="5871"/>
              </a:lnSpc>
              <a:buFont typeface="Arial"/>
              <a:buChar char="•"/>
            </a:pPr>
            <a:r>
              <a:rPr lang="en-US" sz="4193">
                <a:solidFill>
                  <a:srgbClr val="FFFFFF"/>
                </a:solidFill>
                <a:latin typeface="Anca Coder"/>
              </a:rPr>
              <a:t>Uso de Tecnologia como Ferramenta de Ensino.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DAF1yPN_oSw</dc:identifier>
  <dcterms:modified xsi:type="dcterms:W3CDTF">2011-08-01T06:04:30Z</dcterms:modified>
  <cp:revision>1</cp:revision>
  <dc:title>MUNDO</dc:title>
</cp:coreProperties>
</file>